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92" r:id="rId3"/>
    <p:sldId id="331" r:id="rId4"/>
    <p:sldId id="294" r:id="rId5"/>
    <p:sldId id="297" r:id="rId6"/>
    <p:sldId id="298" r:id="rId7"/>
    <p:sldId id="307" r:id="rId8"/>
    <p:sldId id="296" r:id="rId9"/>
    <p:sldId id="299" r:id="rId10"/>
    <p:sldId id="300" r:id="rId11"/>
    <p:sldId id="301" r:id="rId12"/>
    <p:sldId id="302" r:id="rId13"/>
    <p:sldId id="303" r:id="rId14"/>
    <p:sldId id="304" r:id="rId15"/>
    <p:sldId id="332" r:id="rId16"/>
    <p:sldId id="305" r:id="rId17"/>
    <p:sldId id="306" r:id="rId18"/>
    <p:sldId id="308" r:id="rId19"/>
    <p:sldId id="309" r:id="rId20"/>
    <p:sldId id="310" r:id="rId21"/>
    <p:sldId id="327" r:id="rId22"/>
    <p:sldId id="3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p:scale>
          <a:sx n="81" d="100"/>
          <a:sy n="81" d="100"/>
        </p:scale>
        <p:origin x="-462" y="60"/>
      </p:cViewPr>
      <p:guideLst>
        <p:guide orient="horz" pos="2160"/>
        <p:guide pos="384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6/7/2021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6/7/2021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73556" y="1437316"/>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163362" y="239203"/>
            <a:ext cx="7154716" cy="646331"/>
          </a:xfrm>
          <a:prstGeom prst="rect">
            <a:avLst/>
          </a:prstGeom>
        </p:spPr>
        <p:txBody>
          <a:bodyPr wrap="none">
            <a:spAutoFit/>
          </a:bodyPr>
          <a:lstStyle/>
          <a:p>
            <a:pPr algn="ctr"/>
            <a:r>
              <a:rPr lang="ar-IQ" sz="3600" b="1" dirty="0" smtClean="0"/>
              <a:t> </a:t>
            </a:r>
            <a:r>
              <a:rPr lang="en-US" sz="3600" b="1" dirty="0" smtClean="0"/>
              <a:t>Fundamentals of  Nursing(1</a:t>
            </a:r>
            <a:r>
              <a:rPr lang="en-US" sz="3600" b="1" baseline="30000" dirty="0" smtClean="0"/>
              <a:t>st</a:t>
            </a:r>
            <a:r>
              <a:rPr lang="en-US" sz="3600" b="1" dirty="0" smtClean="0"/>
              <a:t> Stage)</a:t>
            </a:r>
            <a:endParaRPr lang="en-US" sz="3600" b="1" dirty="0"/>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4664DB9F-59BB-47A5-8080-662EED16E9E1}"/>
              </a:ext>
            </a:extLst>
          </p:cNvPr>
          <p:cNvSpPr/>
          <p:nvPr/>
        </p:nvSpPr>
        <p:spPr>
          <a:xfrm>
            <a:off x="5203064" y="1770089"/>
            <a:ext cx="6667507" cy="1324080"/>
          </a:xfrm>
          <a:prstGeom prst="rect">
            <a:avLst/>
          </a:prstGeom>
        </p:spPr>
        <p:txBody>
          <a:bodyPr wrap="square">
            <a:spAutoFit/>
          </a:bodyPr>
          <a:lstStyle/>
          <a:p>
            <a:pPr lvl="0" algn="ctr">
              <a:spcAft>
                <a:spcPts val="600"/>
              </a:spcAft>
              <a:buClr>
                <a:srgbClr val="873624"/>
              </a:buClr>
            </a:pPr>
            <a:r>
              <a:rPr lang="en-US" sz="3200" b="1" dirty="0">
                <a:solidFill>
                  <a:prstClr val="black">
                    <a:lumMod val="85000"/>
                    <a:lumOff val="15000"/>
                  </a:prstClr>
                </a:solidFill>
                <a:latin typeface="Book Antiqua"/>
                <a:cs typeface="+mj-cs"/>
              </a:rPr>
              <a:t>Foley catheter </a:t>
            </a:r>
            <a:r>
              <a:rPr lang="en-US" sz="3200" b="1" dirty="0" smtClean="0">
                <a:solidFill>
                  <a:prstClr val="black">
                    <a:lumMod val="85000"/>
                    <a:lumOff val="15000"/>
                  </a:prstClr>
                </a:solidFill>
                <a:latin typeface="Book Antiqua"/>
                <a:cs typeface="+mj-cs"/>
              </a:rPr>
              <a:t>(practice)</a:t>
            </a:r>
            <a:endParaRPr lang="en-US" sz="3200" b="1" dirty="0">
              <a:solidFill>
                <a:prstClr val="black">
                  <a:lumMod val="85000"/>
                  <a:lumOff val="15000"/>
                </a:prstClr>
              </a:solidFill>
              <a:latin typeface="Book Antiqua"/>
              <a:cs typeface="+mj-cs"/>
            </a:endParaRPr>
          </a:p>
          <a:p>
            <a:pPr algn="ctr">
              <a:lnSpc>
                <a:spcPct val="150000"/>
              </a:lnSpc>
            </a:pPr>
            <a:r>
              <a:rPr lang="en-US" sz="3200" b="1" smtClean="0">
                <a:cs typeface="+mj-cs"/>
              </a:rPr>
              <a:t>Lecture 5</a:t>
            </a:r>
            <a:endParaRPr lang="en-US" sz="3200" b="1" dirty="0">
              <a:cs typeface="+mj-cs"/>
            </a:endParaRPr>
          </a:p>
        </p:txBody>
      </p:sp>
      <p:grpSp>
        <p:nvGrpSpPr>
          <p:cNvPr id="17" name="Group 16">
            <a:extLst>
              <a:ext uri="{FF2B5EF4-FFF2-40B4-BE49-F238E27FC236}">
                <a16:creationId xmlns:a16="http://schemas.microsoft.com/office/drawing/2014/main" xmlns=""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xmlns=""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xmlns=""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17" y="1844516"/>
            <a:ext cx="4527057" cy="39428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2" name="Rectangle 1"/>
          <p:cNvSpPr/>
          <p:nvPr/>
        </p:nvSpPr>
        <p:spPr>
          <a:xfrm>
            <a:off x="3938954" y="107062"/>
            <a:ext cx="2778370" cy="67146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a:latin typeface="Baskerville Old Face" pitchFamily="18" charset="0"/>
              </a:rPr>
              <a:t>Contraindications</a:t>
            </a:r>
            <a:endParaRPr lang="ar-IQ" sz="2800" b="1" dirty="0">
              <a:latin typeface="Baskerville Old Face" pitchFamily="18" charset="0"/>
            </a:endParaRPr>
          </a:p>
        </p:txBody>
      </p:sp>
      <p:sp>
        <p:nvSpPr>
          <p:cNvPr id="3" name="Rectangle 2"/>
          <p:cNvSpPr/>
          <p:nvPr/>
        </p:nvSpPr>
        <p:spPr>
          <a:xfrm>
            <a:off x="679938" y="1471136"/>
            <a:ext cx="11242431" cy="3323987"/>
          </a:xfrm>
          <a:prstGeom prst="rect">
            <a:avLst/>
          </a:prstGeom>
        </p:spPr>
        <p:txBody>
          <a:bodyPr wrap="square">
            <a:spAutoFit/>
          </a:bodyPr>
          <a:lstStyle/>
          <a:p>
            <a:pPr marL="342900" indent="-342900">
              <a:lnSpc>
                <a:spcPct val="150000"/>
              </a:lnSpc>
              <a:buFont typeface="Wingdings" pitchFamily="2" charset="2"/>
              <a:buChar char="Ø"/>
            </a:pPr>
            <a:r>
              <a:rPr lang="en-US" sz="2800" dirty="0">
                <a:latin typeface="Baskerville Old Face" pitchFamily="18" charset="0"/>
              </a:rPr>
              <a:t>Indwelling urinary catheters should not be used in emergency departments to monitor stable people who are able to urinate or for the convenience of the patient or hospital </a:t>
            </a:r>
            <a:r>
              <a:rPr lang="en-US" sz="2800" dirty="0" smtClean="0">
                <a:latin typeface="Baskerville Old Face" pitchFamily="18" charset="0"/>
              </a:rPr>
              <a:t>staff. </a:t>
            </a:r>
          </a:p>
          <a:p>
            <a:pPr marL="342900" indent="-342900">
              <a:lnSpc>
                <a:spcPct val="150000"/>
              </a:lnSpc>
              <a:buFont typeface="Wingdings" pitchFamily="2" charset="2"/>
              <a:buChar char="Ø"/>
            </a:pPr>
            <a:r>
              <a:rPr lang="en-US" sz="2800" dirty="0" smtClean="0">
                <a:latin typeface="Baskerville Old Face" pitchFamily="18" charset="0"/>
              </a:rPr>
              <a:t>Presence </a:t>
            </a:r>
            <a:r>
              <a:rPr lang="en-US" sz="2800" dirty="0">
                <a:latin typeface="Baskerville Old Face" pitchFamily="18" charset="0"/>
              </a:rPr>
              <a:t>of urethral </a:t>
            </a:r>
            <a:r>
              <a:rPr lang="en-US" sz="2800" dirty="0" smtClean="0">
                <a:latin typeface="Baskerville Old Face" pitchFamily="18" charset="0"/>
              </a:rPr>
              <a:t>trauma. </a:t>
            </a:r>
          </a:p>
          <a:p>
            <a:pPr marL="342900" indent="-342900">
              <a:lnSpc>
                <a:spcPct val="150000"/>
              </a:lnSpc>
              <a:buFont typeface="Wingdings" pitchFamily="2" charset="2"/>
              <a:buChar char="Ø"/>
            </a:pPr>
            <a:r>
              <a:rPr lang="en-US" sz="2800" dirty="0" smtClean="0">
                <a:latin typeface="Baskerville Old Face" pitchFamily="18" charset="0"/>
              </a:rPr>
              <a:t>Urethral </a:t>
            </a:r>
            <a:r>
              <a:rPr lang="en-US" sz="2800" dirty="0">
                <a:latin typeface="Baskerville Old Face" pitchFamily="18" charset="0"/>
              </a:rPr>
              <a:t>injuries.</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2" name="Rectangle 1"/>
          <p:cNvSpPr/>
          <p:nvPr/>
        </p:nvSpPr>
        <p:spPr>
          <a:xfrm>
            <a:off x="4259035" y="191143"/>
            <a:ext cx="2434842" cy="67146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a:latin typeface="Baskerville Old Face" pitchFamily="18" charset="0"/>
              </a:rPr>
              <a:t>Adverse effects</a:t>
            </a:r>
            <a:endParaRPr lang="ar-IQ" sz="2800" b="1" dirty="0">
              <a:latin typeface="Baskerville Old Face" pitchFamily="18" charset="0"/>
            </a:endParaRPr>
          </a:p>
        </p:txBody>
      </p:sp>
      <p:sp>
        <p:nvSpPr>
          <p:cNvPr id="5" name="Rectangle 4"/>
          <p:cNvSpPr/>
          <p:nvPr/>
        </p:nvSpPr>
        <p:spPr>
          <a:xfrm>
            <a:off x="855785" y="1242646"/>
            <a:ext cx="10691446" cy="1384995"/>
          </a:xfrm>
          <a:prstGeom prst="rect">
            <a:avLst/>
          </a:prstGeom>
        </p:spPr>
        <p:txBody>
          <a:bodyPr wrap="square">
            <a:spAutoFit/>
          </a:bodyPr>
          <a:lstStyle/>
          <a:p>
            <a:pPr>
              <a:lnSpc>
                <a:spcPct val="150000"/>
              </a:lnSpc>
            </a:pPr>
            <a:r>
              <a:rPr lang="en-US" sz="2800" dirty="0">
                <a:latin typeface="Baskerville Old Face" pitchFamily="18" charset="0"/>
              </a:rPr>
              <a:t>A major problem with Foley catheters is that they tend to contribute to urinary tract infections (UTI).</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672353" y="1393596"/>
            <a:ext cx="10797988" cy="3970318"/>
          </a:xfrm>
          <a:prstGeom prst="rect">
            <a:avLst/>
          </a:prstGeom>
        </p:spPr>
        <p:txBody>
          <a:bodyPr wrap="square">
            <a:spAutoFit/>
          </a:bodyPr>
          <a:lstStyle/>
          <a:p>
            <a:pPr marL="342900" indent="-342900" algn="just">
              <a:lnSpc>
                <a:spcPct val="150000"/>
              </a:lnSpc>
              <a:buFont typeface="Wingdings" pitchFamily="2" charset="2"/>
              <a:buChar char="v"/>
            </a:pPr>
            <a:r>
              <a:rPr lang="en-US" sz="2800" dirty="0">
                <a:latin typeface="Baskerville Old Face" pitchFamily="18" charset="0"/>
              </a:rPr>
              <a:t>The balloon can break as the healthcare provider inserts the catheter. In this case, the healthcare provider must remove all balloon fragments.</a:t>
            </a:r>
          </a:p>
          <a:p>
            <a:pPr marL="342900" indent="-342900" algn="just">
              <a:lnSpc>
                <a:spcPct val="150000"/>
              </a:lnSpc>
              <a:buFont typeface="Wingdings" pitchFamily="2" charset="2"/>
              <a:buChar char="v"/>
            </a:pPr>
            <a:r>
              <a:rPr lang="en-US" sz="2800" dirty="0">
                <a:latin typeface="Baskerville Old Face" pitchFamily="18" charset="0"/>
              </a:rPr>
              <a:t>The balloon might not inflate after it is in place. In some institutions, the healthcare provider checks the balloon inflation before inserting the catheter into the urethra. If the balloon still does not inflate after placement into the bladder, it is discarded and replaced.</a:t>
            </a: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sp>
        <p:nvSpPr>
          <p:cNvPr id="5" name="مستطيل 4"/>
          <p:cNvSpPr/>
          <p:nvPr/>
        </p:nvSpPr>
        <p:spPr>
          <a:xfrm>
            <a:off x="672353" y="1521543"/>
            <a:ext cx="10797988" cy="579967"/>
          </a:xfrm>
          <a:prstGeom prst="rect">
            <a:avLst/>
          </a:prstGeom>
        </p:spPr>
        <p:txBody>
          <a:bodyPr wrap="square">
            <a:spAutoFit/>
          </a:bodyPr>
          <a:lstStyle/>
          <a:p>
            <a:pPr lvl="0">
              <a:lnSpc>
                <a:spcPct val="150000"/>
              </a:lnSpc>
              <a:spcBef>
                <a:spcPct val="20000"/>
              </a:spcBef>
            </a:pP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984738" y="93785"/>
            <a:ext cx="10051217" cy="890953"/>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lvl="0" algn="ctr">
              <a:lnSpc>
                <a:spcPct val="115000"/>
              </a:lnSpc>
              <a:spcAft>
                <a:spcPts val="1000"/>
              </a:spcAft>
              <a:defRPr/>
            </a:pPr>
            <a:r>
              <a:rPr lang="en-US" sz="2800" b="1" kern="0" dirty="0">
                <a:solidFill>
                  <a:sysClr val="windowText" lastClr="000000"/>
                </a:solidFill>
                <a:latin typeface="Times New Roman"/>
                <a:ea typeface="Calibri"/>
                <a:cs typeface="Arial"/>
              </a:rPr>
              <a:t>There are several risks in using a Foley catheter (or catheters generally), </a:t>
            </a:r>
            <a:r>
              <a:rPr lang="en-US" sz="2800" b="1" kern="0" dirty="0" smtClean="0">
                <a:solidFill>
                  <a:sysClr val="windowText" lastClr="000000"/>
                </a:solidFill>
                <a:latin typeface="Times New Roman"/>
                <a:ea typeface="Calibri"/>
                <a:cs typeface="Arial"/>
              </a:rPr>
              <a:t>including</a:t>
            </a:r>
            <a:endParaRPr lang="en-US" sz="2800" b="1" kern="0" dirty="0">
              <a:solidFill>
                <a:sysClr val="windowText" lastClr="000000"/>
              </a:solidFill>
              <a:latin typeface="Times New Roman"/>
              <a:ea typeface="Calibri"/>
              <a:cs typeface="Arial"/>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Rectangle 4"/>
          <p:cNvSpPr/>
          <p:nvPr/>
        </p:nvSpPr>
        <p:spPr>
          <a:xfrm>
            <a:off x="586154" y="1062225"/>
            <a:ext cx="11043138" cy="5199308"/>
          </a:xfrm>
          <a:prstGeom prst="rect">
            <a:avLst/>
          </a:prstGeom>
        </p:spPr>
        <p:txBody>
          <a:bodyPr wrap="square">
            <a:spAutoFit/>
          </a:bodyPr>
          <a:lstStyle/>
          <a:p>
            <a:pPr marL="342900" indent="-342900">
              <a:lnSpc>
                <a:spcPct val="150000"/>
              </a:lnSpc>
              <a:buFont typeface="Wingdings" pitchFamily="2" charset="2"/>
              <a:buChar char="v"/>
            </a:pPr>
            <a:r>
              <a:rPr lang="en-US" sz="2800" dirty="0">
                <a:latin typeface="Baskerville Old Face" pitchFamily="18" charset="0"/>
              </a:rPr>
              <a:t>Urine stops flowing into the bag. The healthcare provider checks for correct positioning of the catheter and bag, or for obstruction of urine flow within the catheter tube.</a:t>
            </a:r>
          </a:p>
          <a:p>
            <a:pPr marL="342900" indent="-342900">
              <a:lnSpc>
                <a:spcPct val="150000"/>
              </a:lnSpc>
              <a:buFont typeface="Wingdings" pitchFamily="2" charset="2"/>
              <a:buChar char="v"/>
            </a:pPr>
            <a:r>
              <a:rPr lang="en-US" sz="2800" dirty="0">
                <a:latin typeface="Baskerville Old Face" pitchFamily="18" charset="0"/>
              </a:rPr>
              <a:t>Urine flow is blocked. The Foley catheter is discarded and replaced.</a:t>
            </a:r>
          </a:p>
          <a:p>
            <a:pPr marL="342900" indent="-342900">
              <a:lnSpc>
                <a:spcPct val="150000"/>
              </a:lnSpc>
              <a:buFont typeface="Wingdings" pitchFamily="2" charset="2"/>
              <a:buChar char="v"/>
            </a:pPr>
            <a:r>
              <a:rPr lang="en-US" sz="2800" dirty="0">
                <a:latin typeface="Baskerville Old Face" pitchFamily="18" charset="0"/>
              </a:rPr>
              <a:t>Catheterization introduces an infection into the bladder. The risk of bladder or urinary tract infection increases with the number of days the catheter is in place.</a:t>
            </a:r>
          </a:p>
          <a:p>
            <a:pPr marL="342900" indent="-342900">
              <a:lnSpc>
                <a:spcPct val="150000"/>
              </a:lnSpc>
              <a:buFont typeface="Wingdings" pitchFamily="2" charset="2"/>
              <a:buChar char="v"/>
            </a:pPr>
            <a:endParaRPr lang="en-US" sz="28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694384" y="484199"/>
            <a:ext cx="10276676" cy="4552978"/>
          </a:xfrm>
          <a:prstGeom prst="rect">
            <a:avLst/>
          </a:prstGeom>
        </p:spPr>
        <p:txBody>
          <a:bodyPr wrap="square">
            <a:spAutoFit/>
          </a:bodyPr>
          <a:lstStyle/>
          <a:p>
            <a:pPr marL="342900" indent="-342900" algn="just">
              <a:lnSpc>
                <a:spcPct val="150000"/>
              </a:lnSpc>
              <a:buFont typeface="Wingdings" pitchFamily="2" charset="2"/>
              <a:buChar char="v"/>
            </a:pPr>
            <a:r>
              <a:rPr lang="en-US" sz="2800" dirty="0">
                <a:solidFill>
                  <a:srgbClr val="000000"/>
                </a:solidFill>
                <a:latin typeface="Baskerville Old Face" pitchFamily="18" charset="0"/>
              </a:rPr>
              <a:t>The urethra begins to bleed. The healthcare provider monitors the bleeding.</a:t>
            </a:r>
          </a:p>
          <a:p>
            <a:pPr marL="342900" indent="-342900" algn="just">
              <a:lnSpc>
                <a:spcPct val="150000"/>
              </a:lnSpc>
              <a:buFont typeface="Wingdings" pitchFamily="2" charset="2"/>
              <a:buChar char="v"/>
            </a:pPr>
            <a:r>
              <a:rPr lang="en-US" sz="2800" dirty="0">
                <a:solidFill>
                  <a:srgbClr val="000000"/>
                </a:solidFill>
                <a:latin typeface="Baskerville Old Face" pitchFamily="18" charset="0"/>
              </a:rPr>
              <a:t>Catheters can be pulled out by patients while the balloon is still inflated, leading to major complications or even death. This may occur when patients are mentally impaired (e.g. they have Alzheimer's) or are in a mentally altered state (e.g. they are coming out of surgery).</a:t>
            </a: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sp>
        <p:nvSpPr>
          <p:cNvPr id="5" name="مستطيل 4"/>
          <p:cNvSpPr/>
          <p:nvPr/>
        </p:nvSpPr>
        <p:spPr>
          <a:xfrm>
            <a:off x="766483" y="840514"/>
            <a:ext cx="11052984" cy="483017"/>
          </a:xfrm>
          <a:prstGeom prst="rect">
            <a:avLst/>
          </a:prstGeom>
        </p:spPr>
        <p:txBody>
          <a:bodyPr wrap="square">
            <a:spAutoFit/>
          </a:bodyPr>
          <a:lstStyle/>
          <a:p>
            <a:pPr>
              <a:lnSpc>
                <a:spcPct val="115000"/>
              </a:lnSpc>
              <a:spcAft>
                <a:spcPts val="1000"/>
              </a:spcAft>
            </a:pPr>
            <a:endParaRPr lang="en-US" sz="2400" dirty="0" smtClean="0">
              <a:latin typeface="Times New Roman"/>
              <a:ea typeface="Calibri"/>
              <a:cs typeface="Arial"/>
            </a:endParaRPr>
          </a:p>
        </p:txBody>
      </p:sp>
      <p:sp>
        <p:nvSpPr>
          <p:cNvPr id="6" name="Rectangle 5"/>
          <p:cNvSpPr/>
          <p:nvPr/>
        </p:nvSpPr>
        <p:spPr>
          <a:xfrm>
            <a:off x="1211035" y="1323531"/>
            <a:ext cx="6096000" cy="591829"/>
          </a:xfrm>
          <a:prstGeom prst="rect">
            <a:avLst/>
          </a:prstGeom>
        </p:spPr>
        <p:txBody>
          <a:bodyPr>
            <a:spAutoFit/>
          </a:bodyPr>
          <a:lstStyle/>
          <a:p>
            <a:pPr>
              <a:lnSpc>
                <a:spcPct val="150000"/>
              </a:lnSpc>
            </a:pPr>
            <a:endParaRPr lang="en-US"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5" name="Rectangle 4"/>
          <p:cNvSpPr/>
          <p:nvPr/>
        </p:nvSpPr>
        <p:spPr>
          <a:xfrm>
            <a:off x="4501661" y="51460"/>
            <a:ext cx="3711609" cy="67499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Equipment </a:t>
            </a:r>
            <a:endParaRPr lang="en-US" sz="2800" b="1" dirty="0">
              <a:solidFill>
                <a:prstClr val="black"/>
              </a:solidFill>
              <a:latin typeface="Baskerville Old Face" pitchFamily="18" charset="0"/>
            </a:endParaRPr>
          </a:p>
        </p:txBody>
      </p:sp>
      <p:sp>
        <p:nvSpPr>
          <p:cNvPr id="6" name="Rectangle 5"/>
          <p:cNvSpPr/>
          <p:nvPr/>
        </p:nvSpPr>
        <p:spPr>
          <a:xfrm>
            <a:off x="876580" y="1101603"/>
            <a:ext cx="10668001" cy="4247317"/>
          </a:xfrm>
          <a:prstGeom prst="rect">
            <a:avLst/>
          </a:prstGeom>
        </p:spPr>
        <p:txBody>
          <a:bodyPr wrap="square">
            <a:spAutoFit/>
          </a:bodyPr>
          <a:lstStyle/>
          <a:p>
            <a:pPr marL="457200" indent="-457200">
              <a:lnSpc>
                <a:spcPct val="150000"/>
              </a:lnSpc>
              <a:buFont typeface="+mj-lt"/>
              <a:buAutoNum type="arabicPeriod"/>
            </a:pPr>
            <a:r>
              <a:rPr lang="en-US" sz="2000" dirty="0">
                <a:solidFill>
                  <a:prstClr val="black"/>
                </a:solidFill>
                <a:latin typeface="Baskerville Old Face" pitchFamily="18" charset="0"/>
              </a:rPr>
              <a:t>Catheterization pack and drapes</a:t>
            </a:r>
          </a:p>
          <a:p>
            <a:pPr marL="457200" indent="-457200">
              <a:lnSpc>
                <a:spcPct val="150000"/>
              </a:lnSpc>
              <a:buFont typeface="+mj-lt"/>
              <a:buAutoNum type="arabicPeriod"/>
            </a:pPr>
            <a:r>
              <a:rPr lang="en-US" sz="2000" dirty="0">
                <a:solidFill>
                  <a:prstClr val="black"/>
                </a:solidFill>
                <a:latin typeface="Baskerville Old Face" pitchFamily="18" charset="0"/>
              </a:rPr>
              <a:t>Sterile </a:t>
            </a:r>
            <a:r>
              <a:rPr lang="en-US" sz="2000" dirty="0" smtClean="0">
                <a:solidFill>
                  <a:prstClr val="black"/>
                </a:solidFill>
                <a:latin typeface="Baskerville Old Face" pitchFamily="18" charset="0"/>
              </a:rPr>
              <a:t>gloves.</a:t>
            </a:r>
          </a:p>
          <a:p>
            <a:pPr marL="457200" indent="-457200">
              <a:lnSpc>
                <a:spcPct val="150000"/>
              </a:lnSpc>
              <a:buFont typeface="+mj-lt"/>
              <a:buAutoNum type="arabicPeriod"/>
            </a:pPr>
            <a:r>
              <a:rPr lang="en-US" sz="2000" dirty="0">
                <a:solidFill>
                  <a:prstClr val="black"/>
                </a:solidFill>
                <a:latin typeface="Baskerville Old Face" pitchFamily="18" charset="0"/>
              </a:rPr>
              <a:t>Appropriate size catheter </a:t>
            </a:r>
            <a:r>
              <a:rPr lang="en-US" sz="2000" dirty="0" smtClean="0">
                <a:solidFill>
                  <a:prstClr val="black"/>
                </a:solidFill>
                <a:latin typeface="Baskerville Old Face" pitchFamily="18" charset="0"/>
              </a:rPr>
              <a:t>.</a:t>
            </a:r>
            <a:endParaRPr lang="en-US" sz="2000" dirty="0">
              <a:solidFill>
                <a:prstClr val="black"/>
              </a:solidFill>
              <a:latin typeface="Baskerville Old Face" pitchFamily="18" charset="0"/>
            </a:endParaRPr>
          </a:p>
          <a:p>
            <a:pPr marL="457200" indent="-457200">
              <a:lnSpc>
                <a:spcPct val="150000"/>
              </a:lnSpc>
              <a:buFont typeface="+mj-lt"/>
              <a:buAutoNum type="arabicPeriod"/>
            </a:pPr>
            <a:r>
              <a:rPr lang="en-US" sz="2000" dirty="0">
                <a:solidFill>
                  <a:prstClr val="black"/>
                </a:solidFill>
                <a:latin typeface="Baskerville Old Face" pitchFamily="18" charset="0"/>
              </a:rPr>
              <a:t>Sterile Lubricant and/or </a:t>
            </a:r>
            <a:r>
              <a:rPr lang="en-US" sz="2000" dirty="0" err="1">
                <a:solidFill>
                  <a:prstClr val="black"/>
                </a:solidFill>
                <a:latin typeface="Baskerville Old Face" pitchFamily="18" charset="0"/>
              </a:rPr>
              <a:t>Xylocaine</a:t>
            </a:r>
            <a:r>
              <a:rPr lang="en-US" sz="2000" dirty="0">
                <a:solidFill>
                  <a:prstClr val="black"/>
                </a:solidFill>
                <a:latin typeface="Baskerville Old Face" pitchFamily="18" charset="0"/>
              </a:rPr>
              <a:t> jelly syringe </a:t>
            </a:r>
            <a:r>
              <a:rPr lang="en-US" sz="2000" dirty="0" smtClean="0">
                <a:solidFill>
                  <a:prstClr val="black"/>
                </a:solidFill>
                <a:latin typeface="Baskerville Old Face" pitchFamily="18" charset="0"/>
              </a:rPr>
              <a:t>.</a:t>
            </a:r>
            <a:endParaRPr lang="en-US" sz="2000" dirty="0">
              <a:solidFill>
                <a:prstClr val="black"/>
              </a:solidFill>
              <a:latin typeface="Baskerville Old Face" pitchFamily="18" charset="0"/>
            </a:endParaRPr>
          </a:p>
          <a:p>
            <a:pPr marL="457200" indent="-457200">
              <a:lnSpc>
                <a:spcPct val="150000"/>
              </a:lnSpc>
              <a:buFont typeface="+mj-lt"/>
              <a:buAutoNum type="arabicPeriod"/>
            </a:pPr>
            <a:r>
              <a:rPr lang="en-US" sz="2000" dirty="0">
                <a:solidFill>
                  <a:prstClr val="black"/>
                </a:solidFill>
                <a:latin typeface="Baskerville Old Face" pitchFamily="18" charset="0"/>
              </a:rPr>
              <a:t>Sterile normal saline</a:t>
            </a:r>
          </a:p>
          <a:p>
            <a:pPr marL="457200" indent="-457200">
              <a:lnSpc>
                <a:spcPct val="150000"/>
              </a:lnSpc>
              <a:buFont typeface="+mj-lt"/>
              <a:buAutoNum type="arabicPeriod"/>
            </a:pPr>
            <a:r>
              <a:rPr lang="en-US" sz="2000" dirty="0" smtClean="0">
                <a:solidFill>
                  <a:prstClr val="black"/>
                </a:solidFill>
                <a:latin typeface="Baskerville Old Face" pitchFamily="18" charset="0"/>
              </a:rPr>
              <a:t> 5ml/10ml </a:t>
            </a:r>
            <a:r>
              <a:rPr lang="en-US" sz="2000" dirty="0">
                <a:solidFill>
                  <a:prstClr val="black"/>
                </a:solidFill>
                <a:latin typeface="Baskerville Old Face" pitchFamily="18" charset="0"/>
              </a:rPr>
              <a:t>Syringe – as stated on catheter packaging</a:t>
            </a:r>
          </a:p>
          <a:p>
            <a:pPr marL="457200" indent="-457200">
              <a:lnSpc>
                <a:spcPct val="150000"/>
              </a:lnSpc>
              <a:buFont typeface="+mj-lt"/>
              <a:buAutoNum type="arabicPeriod"/>
            </a:pPr>
            <a:r>
              <a:rPr lang="en-US" sz="2000" dirty="0" smtClean="0">
                <a:solidFill>
                  <a:prstClr val="black"/>
                </a:solidFill>
                <a:latin typeface="Baskerville Old Face" pitchFamily="18" charset="0"/>
              </a:rPr>
              <a:t>Straps/tape </a:t>
            </a:r>
            <a:r>
              <a:rPr lang="en-US" sz="2000" dirty="0">
                <a:solidFill>
                  <a:prstClr val="black"/>
                </a:solidFill>
                <a:latin typeface="Baskerville Old Face" pitchFamily="18" charset="0"/>
              </a:rPr>
              <a:t>to secure catheter to leg</a:t>
            </a:r>
          </a:p>
          <a:p>
            <a:pPr marL="457200" indent="-457200">
              <a:lnSpc>
                <a:spcPct val="150000"/>
              </a:lnSpc>
              <a:buFont typeface="+mj-lt"/>
              <a:buAutoNum type="arabicPeriod"/>
            </a:pPr>
            <a:r>
              <a:rPr lang="en-US" sz="2000" dirty="0">
                <a:solidFill>
                  <a:prstClr val="black"/>
                </a:solidFill>
                <a:latin typeface="Baskerville Old Face" pitchFamily="18" charset="0"/>
              </a:rPr>
              <a:t>Drainage bag</a:t>
            </a:r>
          </a:p>
          <a:p>
            <a:pPr marL="457200" indent="-457200">
              <a:lnSpc>
                <a:spcPct val="150000"/>
              </a:lnSpc>
              <a:buFont typeface="+mj-lt"/>
              <a:buAutoNum type="arabicPeriod"/>
            </a:pPr>
            <a:r>
              <a:rPr lang="en-US" sz="2000" dirty="0">
                <a:solidFill>
                  <a:prstClr val="black"/>
                </a:solidFill>
                <a:latin typeface="Baskerville Old Face" pitchFamily="18" charset="0"/>
              </a:rPr>
              <a:t>Waterproof sheet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098" y="1101603"/>
            <a:ext cx="4762500" cy="4762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3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786258" y="461192"/>
            <a:ext cx="10551750" cy="3361818"/>
          </a:xfrm>
          <a:prstGeom prst="rect">
            <a:avLst/>
          </a:prstGeom>
        </p:spPr>
        <p:txBody>
          <a:bodyPr wrap="square">
            <a:spAutoFit/>
          </a:bodyPr>
          <a:lstStyle/>
          <a:p>
            <a:pPr marL="342900" indent="-342900" algn="just">
              <a:lnSpc>
                <a:spcPct val="150000"/>
              </a:lnSpc>
              <a:buFont typeface="Wingdings" pitchFamily="2" charset="2"/>
              <a:buChar char="v"/>
            </a:pPr>
            <a:r>
              <a:rPr lang="en-US" sz="2400" b="1" dirty="0">
                <a:solidFill>
                  <a:srgbClr val="0070C0"/>
                </a:solidFill>
                <a:latin typeface="Baskerville Old Face" pitchFamily="18" charset="0"/>
              </a:rPr>
              <a:t>Female catheterization: </a:t>
            </a:r>
            <a:r>
              <a:rPr lang="en-US" sz="2400" dirty="0">
                <a:solidFill>
                  <a:srgbClr val="000000"/>
                </a:solidFill>
                <a:latin typeface="Baskerville Old Face" pitchFamily="18" charset="0"/>
              </a:rPr>
              <a:t>The female urethra is short compared to the male urethra. It is located above the vagina in the pelvis. Insertion of the catheter is facilitated by having the patient lie down on his or her back with the buttocks at the edge of the examination table. Adequate exposure of the urethra is obtained by elevating and supporting the legs by stirrups or placing them in a frog-legged position. Finally, the labia are separated to expose the urethra.</a:t>
            </a:r>
            <a:endParaRPr lang="en-US" sz="2400" dirty="0">
              <a:solidFill>
                <a:prstClr val="black"/>
              </a:solidFill>
              <a:latin typeface="Baskerville Old Face"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16</a:t>
            </a:r>
            <a:endParaRPr lang="en-US" dirty="0">
              <a:solidFill>
                <a:prstClr val="black"/>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215" y="3481754"/>
            <a:ext cx="3188678" cy="24618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17</a:t>
            </a:r>
            <a:endParaRPr lang="en-US" dirty="0">
              <a:solidFill>
                <a:prstClr val="black"/>
              </a:solidFill>
            </a:endParaRPr>
          </a:p>
        </p:txBody>
      </p:sp>
      <p:sp>
        <p:nvSpPr>
          <p:cNvPr id="6" name="Rectangle 5"/>
          <p:cNvSpPr/>
          <p:nvPr/>
        </p:nvSpPr>
        <p:spPr>
          <a:xfrm>
            <a:off x="497812" y="596716"/>
            <a:ext cx="10785231" cy="1754326"/>
          </a:xfrm>
          <a:prstGeom prst="rect">
            <a:avLst/>
          </a:prstGeom>
        </p:spPr>
        <p:txBody>
          <a:bodyPr wrap="square">
            <a:spAutoFit/>
          </a:bodyPr>
          <a:lstStyle/>
          <a:p>
            <a:pPr marL="342900" indent="-342900">
              <a:lnSpc>
                <a:spcPct val="150000"/>
              </a:lnSpc>
              <a:buFont typeface="Wingdings" pitchFamily="2" charset="2"/>
              <a:buChar char="v"/>
            </a:pPr>
            <a:r>
              <a:rPr lang="en-US" sz="2400" b="1" dirty="0">
                <a:solidFill>
                  <a:srgbClr val="0070C0"/>
                </a:solidFill>
                <a:latin typeface="Baskerville Old Face" pitchFamily="18" charset="0"/>
              </a:rPr>
              <a:t>Male catheterization: </a:t>
            </a:r>
            <a:r>
              <a:rPr lang="en-US" sz="2400" dirty="0">
                <a:latin typeface="Baskerville Old Face" pitchFamily="18" charset="0"/>
              </a:rPr>
              <a:t>The male urethra is long compared to the female urethra. A catheter is placed while lying down or in the frog-legged position. If there is a foreskin, it is retracted to its maximal limit.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815" y="2445117"/>
            <a:ext cx="3909228" cy="33109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360204"/>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6" name="Rectangle 5"/>
          <p:cNvSpPr/>
          <p:nvPr/>
        </p:nvSpPr>
        <p:spPr>
          <a:xfrm>
            <a:off x="712692" y="1223682"/>
            <a:ext cx="10822815" cy="1699824"/>
          </a:xfrm>
          <a:prstGeom prst="rect">
            <a:avLst/>
          </a:prstGeom>
        </p:spPr>
        <p:txBody>
          <a:bodyPr wrap="square">
            <a:spAutoFit/>
          </a:bodyPr>
          <a:lstStyle/>
          <a:p>
            <a:pPr>
              <a:lnSpc>
                <a:spcPct val="150000"/>
              </a:lnSpc>
            </a:pPr>
            <a:endParaRPr lang="en-US" sz="2400" dirty="0">
              <a:latin typeface="Baskerville Old Face" pitchFamily="18" charset="0"/>
            </a:endParaRPr>
          </a:p>
          <a:p>
            <a:pPr>
              <a:lnSpc>
                <a:spcPct val="150000"/>
              </a:lnSpc>
            </a:pPr>
            <a:r>
              <a:rPr lang="en-US" sz="2400" dirty="0" smtClean="0">
                <a:latin typeface="Baskerville Old Face" pitchFamily="18" charset="0"/>
              </a:rPr>
              <a:t> </a:t>
            </a:r>
          </a:p>
          <a:p>
            <a:pPr>
              <a:lnSpc>
                <a:spcPct val="150000"/>
              </a:lnSpc>
            </a:pPr>
            <a:endParaRPr lang="en-US" sz="2400" dirty="0">
              <a:latin typeface="Baskerville Old Face" pitchFamily="18" charset="0"/>
            </a:endParaRPr>
          </a:p>
        </p:txBody>
      </p:sp>
      <p:sp>
        <p:nvSpPr>
          <p:cNvPr id="7" name="Rectangle 6"/>
          <p:cNvSpPr/>
          <p:nvPr/>
        </p:nvSpPr>
        <p:spPr>
          <a:xfrm>
            <a:off x="422031" y="697791"/>
            <a:ext cx="11265877" cy="591829"/>
          </a:xfrm>
          <a:prstGeom prst="rect">
            <a:avLst/>
          </a:prstGeom>
        </p:spPr>
        <p:txBody>
          <a:bodyPr wrap="square">
            <a:spAutoFit/>
          </a:bodyPr>
          <a:lstStyle/>
          <a:p>
            <a:pPr>
              <a:lnSpc>
                <a:spcPct val="150000"/>
              </a:lnSpc>
            </a:pPr>
            <a:endParaRPr lang="en-US" sz="2400" dirty="0">
              <a:latin typeface="Baskerville Old Face" pitchFamily="18" charset="0"/>
            </a:endParaRPr>
          </a:p>
        </p:txBody>
      </p:sp>
      <p:sp>
        <p:nvSpPr>
          <p:cNvPr id="5" name="Rectangle 4"/>
          <p:cNvSpPr/>
          <p:nvPr/>
        </p:nvSpPr>
        <p:spPr>
          <a:xfrm>
            <a:off x="5498123" y="463336"/>
            <a:ext cx="2555631"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a:latin typeface="Baskerville Old Face" pitchFamily="18" charset="0"/>
              </a:rPr>
              <a:t>Procedure</a:t>
            </a:r>
          </a:p>
        </p:txBody>
      </p:sp>
      <p:sp>
        <p:nvSpPr>
          <p:cNvPr id="8" name="Rectangle 7"/>
          <p:cNvSpPr/>
          <p:nvPr/>
        </p:nvSpPr>
        <p:spPr>
          <a:xfrm>
            <a:off x="422031" y="1294298"/>
            <a:ext cx="11523784" cy="5078313"/>
          </a:xfrm>
          <a:prstGeom prst="rect">
            <a:avLst/>
          </a:prstGeom>
        </p:spPr>
        <p:txBody>
          <a:bodyPr wrap="square">
            <a:spAutoFit/>
          </a:bodyPr>
          <a:lstStyle/>
          <a:p>
            <a:pPr marL="457200" indent="-457200">
              <a:lnSpc>
                <a:spcPct val="150000"/>
              </a:lnSpc>
              <a:buFont typeface="+mj-lt"/>
              <a:buAutoNum type="arabicPeriod"/>
            </a:pPr>
            <a:r>
              <a:rPr lang="en-US" sz="2400" dirty="0">
                <a:latin typeface="Baskerville Old Face" pitchFamily="18" charset="0"/>
              </a:rPr>
              <a:t>The urethra and the surrounding areas are cleaned with a cotton-ball dipped in antiseptic solution. Beginning at the urethra, the cleansing is performed in a circular motion, moving outward to the surrounding areas</a:t>
            </a:r>
            <a:r>
              <a:rPr lang="en-US" sz="2400" dirty="0" smtClean="0">
                <a:latin typeface="Baskerville Old Face" pitchFamily="18" charset="0"/>
              </a:rPr>
              <a:t>.</a:t>
            </a:r>
          </a:p>
          <a:p>
            <a:pPr marL="457200" indent="-457200">
              <a:lnSpc>
                <a:spcPct val="150000"/>
              </a:lnSpc>
              <a:buFont typeface="+mj-lt"/>
              <a:buAutoNum type="arabicPeriod"/>
            </a:pPr>
            <a:r>
              <a:rPr lang="en-US" sz="2400" dirty="0">
                <a:latin typeface="Baskerville Old Face" pitchFamily="18" charset="0"/>
              </a:rPr>
              <a:t>A Foley catheter, lubricated with water-soluble jelly, is inserted into the bladder through the urethra.</a:t>
            </a:r>
          </a:p>
          <a:p>
            <a:pPr marL="457200" indent="-457200">
              <a:lnSpc>
                <a:spcPct val="150000"/>
              </a:lnSpc>
              <a:buFont typeface="+mj-lt"/>
              <a:buAutoNum type="arabicPeriod"/>
            </a:pPr>
            <a:r>
              <a:rPr lang="en-US" sz="2400" dirty="0">
                <a:latin typeface="Baskerville Old Face" pitchFamily="18" charset="0"/>
              </a:rPr>
              <a:t>Once the catheter is passed, the balloon is in the bladder. It is then slowly inflated with about 10cc of water using a syringe. Inflating the balloon should not be painful.</a:t>
            </a:r>
          </a:p>
          <a:p>
            <a:pPr marL="457200" indent="-457200">
              <a:lnSpc>
                <a:spcPct val="150000"/>
              </a:lnSpc>
              <a:buFont typeface="+mj-lt"/>
              <a:buAutoNum type="arabicPeriod"/>
            </a:pPr>
            <a:r>
              <a:rPr lang="en-US" sz="2400" dirty="0">
                <a:latin typeface="Baskerville Old Face" pitchFamily="18" charset="0"/>
              </a:rPr>
              <a:t>At this time, urine, if present in the bladder, should flow back through the catheter and into the sterile drainage bag.</a:t>
            </a: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2551419" y="657243"/>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161609" y="1480995"/>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sp>
        <p:nvSpPr>
          <p:cNvPr id="6" name="Rectangle 5"/>
          <p:cNvSpPr/>
          <p:nvPr/>
        </p:nvSpPr>
        <p:spPr>
          <a:xfrm>
            <a:off x="741573" y="176595"/>
            <a:ext cx="10946335" cy="3416320"/>
          </a:xfrm>
          <a:prstGeom prst="rect">
            <a:avLst/>
          </a:prstGeom>
        </p:spPr>
        <p:txBody>
          <a:bodyPr wrap="square">
            <a:spAutoFit/>
          </a:bodyPr>
          <a:lstStyle/>
          <a:p>
            <a:pPr marL="342900" indent="-342900">
              <a:lnSpc>
                <a:spcPct val="150000"/>
              </a:lnSpc>
              <a:buFont typeface="Wingdings" pitchFamily="2" charset="2"/>
              <a:buChar char="Ø"/>
            </a:pPr>
            <a:r>
              <a:rPr lang="en-US" sz="2400" b="1" dirty="0">
                <a:solidFill>
                  <a:srgbClr val="0070C0"/>
                </a:solidFill>
                <a:latin typeface="Baskerville Old Face" pitchFamily="18" charset="0"/>
              </a:rPr>
              <a:t>Drainage bag</a:t>
            </a:r>
          </a:p>
          <a:p>
            <a:pPr marL="342900" indent="-342900">
              <a:lnSpc>
                <a:spcPct val="150000"/>
              </a:lnSpc>
              <a:buFont typeface="Wingdings" pitchFamily="2" charset="2"/>
              <a:buChar char="Ø"/>
            </a:pPr>
            <a:r>
              <a:rPr lang="en-US" sz="2400" dirty="0">
                <a:latin typeface="Baskerville Old Face" pitchFamily="18" charset="0"/>
              </a:rPr>
              <a:t>While at the hospital, the urinary drainage bag will be hung to the bedside rail by a hook on the bag.</a:t>
            </a:r>
          </a:p>
          <a:p>
            <a:pPr marL="342900" indent="-342900">
              <a:lnSpc>
                <a:spcPct val="150000"/>
              </a:lnSpc>
              <a:buFont typeface="Wingdings" pitchFamily="2" charset="2"/>
              <a:buChar char="Ø"/>
            </a:pPr>
            <a:r>
              <a:rPr lang="en-US" sz="2400" dirty="0">
                <a:latin typeface="Baskerville Old Face" pitchFamily="18" charset="0"/>
              </a:rPr>
              <a:t>If the patient needs to be discharged from the hospital and sent home wearing the Foley catheter, the drainage bag will be replaced with a portable drainage bag (leg bag). Adhesive tape will be used to hold the bag to the calf area</a:t>
            </a:r>
            <a:r>
              <a:rPr lang="en-US" sz="2400" dirty="0" smtClean="0">
                <a:latin typeface="Baskerville Old Face" pitchFamily="18" charset="0"/>
              </a:rPr>
              <a:t>.</a:t>
            </a:r>
            <a:endParaRPr lang="en-US" sz="2400" dirty="0">
              <a:latin typeface="Baskerville Old Face"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274" y="3137389"/>
            <a:ext cx="2857500" cy="2857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4099170" y="443875"/>
            <a:ext cx="3919416" cy="7582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Aft>
                <a:spcPts val="1000"/>
              </a:spcAft>
            </a:pPr>
            <a:r>
              <a:rPr lang="en-US" sz="3200" b="1" dirty="0">
                <a:latin typeface="Baskerville Old Face" pitchFamily="18" charset="0"/>
                <a:ea typeface="Calibri"/>
                <a:cs typeface="+mj-cs"/>
              </a:rPr>
              <a:t>Foley catheter</a:t>
            </a:r>
          </a:p>
        </p:txBody>
      </p:sp>
      <p:sp>
        <p:nvSpPr>
          <p:cNvPr id="3" name="Rectangle 2"/>
          <p:cNvSpPr/>
          <p:nvPr/>
        </p:nvSpPr>
        <p:spPr>
          <a:xfrm>
            <a:off x="738552" y="1644805"/>
            <a:ext cx="10297401" cy="1145826"/>
          </a:xfrm>
          <a:prstGeom prst="rect">
            <a:avLst/>
          </a:prstGeom>
        </p:spPr>
        <p:txBody>
          <a:bodyPr wrap="square">
            <a:spAutoFit/>
          </a:bodyPr>
          <a:lstStyle/>
          <a:p>
            <a:pPr>
              <a:lnSpc>
                <a:spcPct val="150000"/>
              </a:lnSpc>
            </a:pPr>
            <a:r>
              <a:rPr lang="en-US" sz="2400" b="1" dirty="0">
                <a:latin typeface="Baskerville Old Face" pitchFamily="18" charset="0"/>
              </a:rPr>
              <a:t>A Foley catheter </a:t>
            </a:r>
            <a:r>
              <a:rPr lang="en-US" sz="2400" b="1" dirty="0" smtClean="0">
                <a:latin typeface="Baskerville Old Face" pitchFamily="18" charset="0"/>
              </a:rPr>
              <a:t>: </a:t>
            </a:r>
            <a:r>
              <a:rPr lang="en-US" sz="2400" dirty="0" smtClean="0">
                <a:latin typeface="Baskerville Old Face" pitchFamily="18" charset="0"/>
              </a:rPr>
              <a:t>is </a:t>
            </a:r>
            <a:r>
              <a:rPr lang="en-US" sz="2400" dirty="0">
                <a:latin typeface="Baskerville Old Face" pitchFamily="18" charset="0"/>
              </a:rPr>
              <a:t>a flexible tube passed through the urethra and into the bladder to drain urine. It is the most common type of indwelling urinary catheter.</a:t>
            </a: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20</a:t>
            </a:r>
            <a:endParaRPr lang="en-US" dirty="0">
              <a:solidFill>
                <a:prstClr val="black"/>
              </a:solidFill>
            </a:endParaRPr>
          </a:p>
        </p:txBody>
      </p:sp>
      <p:sp>
        <p:nvSpPr>
          <p:cNvPr id="5" name="Rectangle 4"/>
          <p:cNvSpPr/>
          <p:nvPr/>
        </p:nvSpPr>
        <p:spPr>
          <a:xfrm>
            <a:off x="4501661" y="51460"/>
            <a:ext cx="4841631"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a:latin typeface="Baskerville Old Face" pitchFamily="18" charset="0"/>
              </a:rPr>
              <a:t>Removal of the catheter and bag</a:t>
            </a:r>
          </a:p>
        </p:txBody>
      </p:sp>
      <p:sp>
        <p:nvSpPr>
          <p:cNvPr id="6" name="Rectangle 5"/>
          <p:cNvSpPr/>
          <p:nvPr/>
        </p:nvSpPr>
        <p:spPr>
          <a:xfrm>
            <a:off x="515815" y="1257108"/>
            <a:ext cx="11303651" cy="2308324"/>
          </a:xfrm>
          <a:prstGeom prst="rect">
            <a:avLst/>
          </a:prstGeom>
        </p:spPr>
        <p:txBody>
          <a:bodyPr wrap="square">
            <a:spAutoFit/>
          </a:bodyPr>
          <a:lstStyle/>
          <a:p>
            <a:pPr marL="342900" indent="-342900">
              <a:lnSpc>
                <a:spcPct val="150000"/>
              </a:lnSpc>
              <a:buFont typeface="Wingdings" pitchFamily="2" charset="2"/>
              <a:buChar char="Ø"/>
            </a:pPr>
            <a:r>
              <a:rPr lang="en-US" sz="2400" dirty="0">
                <a:latin typeface="Baskerville Old Face" pitchFamily="18" charset="0"/>
              </a:rPr>
              <a:t>The catheter balloon is deflated by inserting a syringe into the catheter valve and pulling back on the syringe.</a:t>
            </a:r>
          </a:p>
          <a:p>
            <a:pPr marL="342900" indent="-342900">
              <a:lnSpc>
                <a:spcPct val="150000"/>
              </a:lnSpc>
              <a:buFont typeface="Wingdings" pitchFamily="2" charset="2"/>
              <a:buChar char="Ø"/>
            </a:pPr>
            <a:r>
              <a:rPr lang="en-US" sz="2400" dirty="0">
                <a:latin typeface="Baskerville Old Face" pitchFamily="18" charset="0"/>
              </a:rPr>
              <a:t>The pressure in the balloon will cause the water to flow into the syringe.</a:t>
            </a:r>
          </a:p>
          <a:p>
            <a:pPr marL="342900" indent="-342900">
              <a:lnSpc>
                <a:spcPct val="150000"/>
              </a:lnSpc>
              <a:buFont typeface="Wingdings" pitchFamily="2" charset="2"/>
              <a:buChar char="Ø"/>
            </a:pPr>
            <a:r>
              <a:rPr lang="en-US" sz="2400" dirty="0">
                <a:latin typeface="Baskerville Old Face" pitchFamily="18" charset="0"/>
              </a:rPr>
              <a:t>Once the balloon is empty, the Foley catheter can be pulled out.</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21</a:t>
            </a:r>
            <a:endParaRPr lang="en-US" dirty="0">
              <a:solidFill>
                <a:prstClr val="black"/>
              </a:solidFill>
            </a:endParaRPr>
          </a:p>
        </p:txBody>
      </p:sp>
      <p:sp>
        <p:nvSpPr>
          <p:cNvPr id="5" name="Rectangle 4"/>
          <p:cNvSpPr/>
          <p:nvPr/>
        </p:nvSpPr>
        <p:spPr>
          <a:xfrm>
            <a:off x="4519246" y="-12101"/>
            <a:ext cx="4935416" cy="67499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en-US" sz="2800" b="1" dirty="0" smtClean="0">
                <a:solidFill>
                  <a:prstClr val="black"/>
                </a:solidFill>
                <a:latin typeface="Baskerville Old Face" pitchFamily="18" charset="0"/>
              </a:rPr>
              <a:t>Complications </a:t>
            </a:r>
            <a:endParaRPr lang="en-US" sz="2800" b="1" dirty="0">
              <a:solidFill>
                <a:prstClr val="black"/>
              </a:solidFill>
              <a:latin typeface="Baskerville Old Face" pitchFamily="18" charset="0"/>
            </a:endParaRPr>
          </a:p>
        </p:txBody>
      </p:sp>
      <p:sp>
        <p:nvSpPr>
          <p:cNvPr id="6" name="Rectangle 5"/>
          <p:cNvSpPr/>
          <p:nvPr/>
        </p:nvSpPr>
        <p:spPr>
          <a:xfrm>
            <a:off x="527539" y="845725"/>
            <a:ext cx="10821380" cy="5632311"/>
          </a:xfrm>
          <a:prstGeom prst="rect">
            <a:avLst/>
          </a:prstGeom>
        </p:spPr>
        <p:txBody>
          <a:bodyPr wrap="square">
            <a:spAutoFit/>
          </a:bodyPr>
          <a:lstStyle/>
          <a:p>
            <a:pPr marL="457200" indent="-457200">
              <a:lnSpc>
                <a:spcPct val="150000"/>
              </a:lnSpc>
              <a:buFont typeface="+mj-lt"/>
              <a:buAutoNum type="arabicPeriod"/>
            </a:pPr>
            <a:r>
              <a:rPr lang="en-US" sz="2400" dirty="0">
                <a:solidFill>
                  <a:prstClr val="black"/>
                </a:solidFill>
                <a:latin typeface="Baskerville Old Face" pitchFamily="18" charset="0"/>
              </a:rPr>
              <a:t>Any pink or red urine or bleeding from the urethra</a:t>
            </a:r>
          </a:p>
          <a:p>
            <a:pPr marL="457200" indent="-457200">
              <a:lnSpc>
                <a:spcPct val="150000"/>
              </a:lnSpc>
              <a:buFont typeface="+mj-lt"/>
              <a:buAutoNum type="arabicPeriod"/>
            </a:pPr>
            <a:r>
              <a:rPr lang="en-US" sz="2400" dirty="0">
                <a:solidFill>
                  <a:prstClr val="black"/>
                </a:solidFill>
                <a:latin typeface="Baskerville Old Face" pitchFamily="18" charset="0"/>
              </a:rPr>
              <a:t>Symptoms do not go away</a:t>
            </a:r>
          </a:p>
          <a:p>
            <a:pPr marL="457200" indent="-457200">
              <a:lnSpc>
                <a:spcPct val="150000"/>
              </a:lnSpc>
              <a:buFont typeface="+mj-lt"/>
              <a:buAutoNum type="arabicPeriod"/>
            </a:pPr>
            <a:r>
              <a:rPr lang="en-US" sz="2400" dirty="0">
                <a:solidFill>
                  <a:prstClr val="black"/>
                </a:solidFill>
                <a:latin typeface="Baskerville Old Face" pitchFamily="18" charset="0"/>
              </a:rPr>
              <a:t>Symptoms of infection</a:t>
            </a:r>
          </a:p>
          <a:p>
            <a:pPr marL="457200" indent="-457200">
              <a:lnSpc>
                <a:spcPct val="150000"/>
              </a:lnSpc>
              <a:buFont typeface="Wingdings" pitchFamily="2" charset="2"/>
              <a:buChar char="ü"/>
            </a:pPr>
            <a:r>
              <a:rPr lang="en-US" sz="2400" dirty="0">
                <a:solidFill>
                  <a:prstClr val="black"/>
                </a:solidFill>
                <a:latin typeface="Baskerville Old Face" pitchFamily="18" charset="0"/>
              </a:rPr>
              <a:t>Burning sensation upon urination</a:t>
            </a:r>
          </a:p>
          <a:p>
            <a:pPr marL="457200" indent="-457200">
              <a:lnSpc>
                <a:spcPct val="150000"/>
              </a:lnSpc>
              <a:buFont typeface="Wingdings" pitchFamily="2" charset="2"/>
              <a:buChar char="ü"/>
            </a:pPr>
            <a:r>
              <a:rPr lang="en-US" sz="2400" dirty="0">
                <a:solidFill>
                  <a:prstClr val="black"/>
                </a:solidFill>
                <a:latin typeface="Baskerville Old Face" pitchFamily="18" charset="0"/>
              </a:rPr>
              <a:t>Urgency and frequency</a:t>
            </a:r>
          </a:p>
          <a:p>
            <a:pPr marL="457200" indent="-457200">
              <a:lnSpc>
                <a:spcPct val="150000"/>
              </a:lnSpc>
              <a:buFont typeface="Wingdings" pitchFamily="2" charset="2"/>
              <a:buChar char="ü"/>
            </a:pPr>
            <a:r>
              <a:rPr lang="en-US" sz="2400" dirty="0">
                <a:solidFill>
                  <a:prstClr val="black"/>
                </a:solidFill>
                <a:latin typeface="Baskerville Old Face" pitchFamily="18" charset="0"/>
              </a:rPr>
              <a:t>Increased lower abdominal pain</a:t>
            </a:r>
          </a:p>
          <a:p>
            <a:pPr marL="457200" indent="-457200">
              <a:lnSpc>
                <a:spcPct val="150000"/>
              </a:lnSpc>
              <a:buFont typeface="Wingdings" pitchFamily="2" charset="2"/>
              <a:buChar char="ü"/>
            </a:pPr>
            <a:r>
              <a:rPr lang="en-US" sz="2400" dirty="0">
                <a:solidFill>
                  <a:prstClr val="black"/>
                </a:solidFill>
                <a:latin typeface="Baskerville Old Face" pitchFamily="18" charset="0"/>
              </a:rPr>
              <a:t>Fever</a:t>
            </a:r>
          </a:p>
          <a:p>
            <a:pPr marL="457200" indent="-457200">
              <a:lnSpc>
                <a:spcPct val="150000"/>
              </a:lnSpc>
              <a:buFont typeface="Wingdings" pitchFamily="2" charset="2"/>
              <a:buChar char="ü"/>
            </a:pPr>
            <a:r>
              <a:rPr lang="en-US" sz="2400" dirty="0">
                <a:solidFill>
                  <a:prstClr val="black"/>
                </a:solidFill>
                <a:latin typeface="Baskerville Old Face" pitchFamily="18" charset="0"/>
              </a:rPr>
              <a:t>Foul-smelling discharge coming from the urethra or in the genital area</a:t>
            </a:r>
          </a:p>
          <a:p>
            <a:pPr marL="457200" indent="-457200">
              <a:lnSpc>
                <a:spcPct val="150000"/>
              </a:lnSpc>
              <a:buFont typeface="Wingdings" pitchFamily="2" charset="2"/>
              <a:buChar char="ü"/>
            </a:pPr>
            <a:r>
              <a:rPr lang="en-US" sz="2400" dirty="0">
                <a:solidFill>
                  <a:prstClr val="black"/>
                </a:solidFill>
                <a:latin typeface="Baskerville Old Face" pitchFamily="18" charset="0"/>
              </a:rPr>
              <a:t>Redness or swelling in the genital area</a:t>
            </a:r>
          </a:p>
          <a:p>
            <a:pPr marL="457200" indent="-457200">
              <a:lnSpc>
                <a:spcPct val="150000"/>
              </a:lnSpc>
              <a:buFont typeface="Wingdings" pitchFamily="2" charset="2"/>
              <a:buChar char="ü"/>
            </a:pPr>
            <a:r>
              <a:rPr lang="en-US" sz="2400" dirty="0">
                <a:solidFill>
                  <a:prstClr val="black"/>
                </a:solidFill>
                <a:latin typeface="Baskerville Old Face" pitchFamily="18" charset="0"/>
              </a:rPr>
              <a:t>Pain in the urethral area or genital area</a:t>
            </a:r>
          </a:p>
        </p:txBody>
      </p:sp>
    </p:spTree>
    <p:extLst>
      <p:ext uri="{BB962C8B-B14F-4D97-AF65-F5344CB8AC3E}">
        <p14:creationId xmlns:p14="http://schemas.microsoft.com/office/powerpoint/2010/main" val="4204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22</a:t>
            </a:r>
            <a:endParaRPr lang="en-US"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3785"/>
            <a:ext cx="11761718" cy="596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61A0021-A31D-4EAF-ACC3-76B0558D70C5}" type="slidenum">
              <a:rPr lang="en-US" smtClean="0"/>
              <a:t>3</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2" y="96838"/>
            <a:ext cx="11465169" cy="6334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46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a:t>
            </a:r>
            <a:endParaRPr lang="en-US" dirty="0">
              <a:solidFill>
                <a:prstClr val="black"/>
              </a:solidFill>
            </a:endParaRPr>
          </a:p>
        </p:txBody>
      </p:sp>
      <p:sp>
        <p:nvSpPr>
          <p:cNvPr id="6" name="مستطيل 5"/>
          <p:cNvSpPr/>
          <p:nvPr/>
        </p:nvSpPr>
        <p:spPr>
          <a:xfrm>
            <a:off x="304800" y="443875"/>
            <a:ext cx="11514667" cy="579967"/>
          </a:xfrm>
          <a:prstGeom prst="rect">
            <a:avLst/>
          </a:prstGeom>
        </p:spPr>
        <p:txBody>
          <a:bodyPr wrap="square">
            <a:spAutoFit/>
          </a:bodyPr>
          <a:lstStyle/>
          <a:p>
            <a:pPr algn="just">
              <a:lnSpc>
                <a:spcPct val="150000"/>
              </a:lnSpc>
              <a:spcAft>
                <a:spcPts val="1000"/>
              </a:spcAft>
            </a:pPr>
            <a:endParaRPr lang="en-US" sz="2400" b="1" dirty="0">
              <a:latin typeface="Times New Roman"/>
              <a:ea typeface="Calibri"/>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0677"/>
            <a:ext cx="11453446" cy="60861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1109667"/>
            <a:ext cx="6053855" cy="1200329"/>
          </a:xfrm>
          <a:prstGeom prst="rect">
            <a:avLst/>
          </a:prstGeom>
        </p:spPr>
        <p:txBody>
          <a:bodyPr wrap="square">
            <a:spAutoFit/>
          </a:bodyPr>
          <a:lstStyle/>
          <a:p>
            <a:pPr algn="just">
              <a:lnSpc>
                <a:spcPct val="150000"/>
              </a:lnSpc>
            </a:pPr>
            <a:endParaRPr lang="en-US" sz="24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25" y="142513"/>
            <a:ext cx="10879016" cy="59769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
        <p:nvSpPr>
          <p:cNvPr id="2" name="Rectangle 1"/>
          <p:cNvSpPr/>
          <p:nvPr/>
        </p:nvSpPr>
        <p:spPr>
          <a:xfrm>
            <a:off x="4259035" y="172887"/>
            <a:ext cx="353681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a:latin typeface="Baskerville Old Face" pitchFamily="18" charset="0"/>
              </a:rPr>
              <a:t>Medical </a:t>
            </a:r>
            <a:r>
              <a:rPr lang="en-US" sz="2800" b="1" dirty="0" smtClean="0">
                <a:latin typeface="Baskerville Old Face" pitchFamily="18" charset="0"/>
              </a:rPr>
              <a:t>Uses</a:t>
            </a:r>
            <a:endParaRPr lang="ar-IQ" sz="2800" b="1" dirty="0">
              <a:latin typeface="Baskerville Old Face" pitchFamily="18" charset="0"/>
            </a:endParaRPr>
          </a:p>
        </p:txBody>
      </p:sp>
      <p:sp>
        <p:nvSpPr>
          <p:cNvPr id="5" name="Rectangle 4"/>
          <p:cNvSpPr/>
          <p:nvPr/>
        </p:nvSpPr>
        <p:spPr>
          <a:xfrm>
            <a:off x="1072242" y="1194138"/>
            <a:ext cx="10615665" cy="3970318"/>
          </a:xfrm>
          <a:prstGeom prst="rect">
            <a:avLst/>
          </a:prstGeom>
        </p:spPr>
        <p:txBody>
          <a:bodyPr wrap="square">
            <a:spAutoFit/>
          </a:bodyPr>
          <a:lstStyle/>
          <a:p>
            <a:pPr marL="342900" indent="-342900">
              <a:lnSpc>
                <a:spcPct val="150000"/>
              </a:lnSpc>
              <a:buFont typeface="Wingdings" pitchFamily="2" charset="2"/>
              <a:buChar char="Ø"/>
            </a:pPr>
            <a:r>
              <a:rPr lang="en-US" sz="2400" dirty="0">
                <a:latin typeface="Baskerville Old Face" pitchFamily="18" charset="0"/>
              </a:rPr>
              <a:t> </a:t>
            </a:r>
            <a:r>
              <a:rPr lang="en-US" sz="2800" b="1" dirty="0">
                <a:solidFill>
                  <a:srgbClr val="0070C0"/>
                </a:solidFill>
                <a:latin typeface="Baskerville Old Face" pitchFamily="18" charset="0"/>
              </a:rPr>
              <a:t>In the urinary tract : </a:t>
            </a:r>
          </a:p>
          <a:p>
            <a:pPr>
              <a:lnSpc>
                <a:spcPct val="150000"/>
              </a:lnSpc>
            </a:pPr>
            <a:r>
              <a:rPr lang="en-US" sz="2800" dirty="0">
                <a:latin typeface="Baskerville Old Face" pitchFamily="18" charset="0"/>
              </a:rPr>
              <a:t>1. In an emergency department, indwelling urinary catheters are most commonly used to assist persons who cannot urinate.</a:t>
            </a:r>
          </a:p>
          <a:p>
            <a:pPr>
              <a:lnSpc>
                <a:spcPct val="150000"/>
              </a:lnSpc>
            </a:pPr>
            <a:r>
              <a:rPr lang="en-US" sz="2800" dirty="0">
                <a:latin typeface="Baskerville Old Face" pitchFamily="18" charset="0"/>
              </a:rPr>
              <a:t>2. Providing relief when there is urinary retention. </a:t>
            </a:r>
            <a:endParaRPr lang="en-US" sz="2800" dirty="0" smtClean="0">
              <a:latin typeface="Baskerville Old Face" pitchFamily="18" charset="0"/>
            </a:endParaRPr>
          </a:p>
          <a:p>
            <a:pPr>
              <a:lnSpc>
                <a:spcPct val="150000"/>
              </a:lnSpc>
            </a:pPr>
            <a:r>
              <a:rPr lang="en-US" sz="2800" dirty="0" smtClean="0">
                <a:latin typeface="Baskerville Old Face" pitchFamily="18" charset="0"/>
              </a:rPr>
              <a:t>3.Monitoring </a:t>
            </a:r>
            <a:r>
              <a:rPr lang="en-US" sz="2800" dirty="0">
                <a:latin typeface="Baskerville Old Face" pitchFamily="18" charset="0"/>
              </a:rPr>
              <a:t>urine output for critically ill persons.</a:t>
            </a:r>
          </a:p>
          <a:p>
            <a:pPr>
              <a:lnSpc>
                <a:spcPct val="150000"/>
              </a:lnSpc>
            </a:pPr>
            <a:r>
              <a:rPr lang="en-US" sz="2800" dirty="0">
                <a:latin typeface="Baskerville Old Face" pitchFamily="18" charset="0"/>
              </a:rPr>
              <a:t>4. Managing urination during surgery, and providing end-of-life care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3" name="Rectangle 2"/>
          <p:cNvSpPr/>
          <p:nvPr/>
        </p:nvSpPr>
        <p:spPr>
          <a:xfrm>
            <a:off x="2133600" y="328459"/>
            <a:ext cx="8006863"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dirty="0">
                <a:latin typeface="Baskerville Old Face" pitchFamily="18" charset="0"/>
              </a:rPr>
              <a:t>Foley catheters are used during the following </a:t>
            </a:r>
            <a:r>
              <a:rPr lang="en-US" sz="2800" b="1" dirty="0" smtClean="0">
                <a:latin typeface="Baskerville Old Face" pitchFamily="18" charset="0"/>
              </a:rPr>
              <a:t>situations</a:t>
            </a:r>
            <a:endParaRPr lang="ar-IQ" sz="2800" b="1" dirty="0">
              <a:latin typeface="Baskerville Old Face" pitchFamily="18" charset="0"/>
            </a:endParaRPr>
          </a:p>
        </p:txBody>
      </p:sp>
      <p:sp>
        <p:nvSpPr>
          <p:cNvPr id="6" name="Rectangle 5"/>
          <p:cNvSpPr/>
          <p:nvPr/>
        </p:nvSpPr>
        <p:spPr>
          <a:xfrm>
            <a:off x="539261" y="1022468"/>
            <a:ext cx="11280205" cy="5262979"/>
          </a:xfrm>
          <a:prstGeom prst="rect">
            <a:avLst/>
          </a:prstGeom>
        </p:spPr>
        <p:txBody>
          <a:bodyPr wrap="square">
            <a:spAutoFit/>
          </a:bodyPr>
          <a:lstStyle/>
          <a:p>
            <a:pPr marL="342900" indent="-342900">
              <a:lnSpc>
                <a:spcPct val="150000"/>
              </a:lnSpc>
              <a:buFont typeface="Wingdings" pitchFamily="2" charset="2"/>
              <a:buChar char="Ø"/>
            </a:pPr>
            <a:r>
              <a:rPr lang="en-US" sz="2800" dirty="0">
                <a:latin typeface="Baskerville Old Face" pitchFamily="18" charset="0"/>
              </a:rPr>
              <a:t>On patients who are </a:t>
            </a:r>
            <a:r>
              <a:rPr lang="en-US" sz="2800" dirty="0" smtClean="0">
                <a:latin typeface="Baskerville Old Face" pitchFamily="18" charset="0"/>
              </a:rPr>
              <a:t>anesthetized </a:t>
            </a:r>
            <a:r>
              <a:rPr lang="en-US" sz="2800" dirty="0">
                <a:latin typeface="Baskerville Old Face" pitchFamily="18" charset="0"/>
              </a:rPr>
              <a:t>or sedated for surgery or other medical care.</a:t>
            </a:r>
          </a:p>
          <a:p>
            <a:pPr marL="342900" indent="-342900">
              <a:lnSpc>
                <a:spcPct val="150000"/>
              </a:lnSpc>
              <a:buFont typeface="Wingdings" pitchFamily="2" charset="2"/>
              <a:buChar char="Ø"/>
            </a:pPr>
            <a:r>
              <a:rPr lang="en-US" sz="2800" dirty="0">
                <a:latin typeface="Baskerville Old Face" pitchFamily="18" charset="0"/>
              </a:rPr>
              <a:t>On comatose patients.</a:t>
            </a:r>
          </a:p>
          <a:p>
            <a:pPr marL="342900" indent="-342900">
              <a:lnSpc>
                <a:spcPct val="150000"/>
              </a:lnSpc>
              <a:buFont typeface="Wingdings" pitchFamily="2" charset="2"/>
              <a:buChar char="Ø"/>
            </a:pPr>
            <a:r>
              <a:rPr lang="en-US" sz="2800" dirty="0">
                <a:latin typeface="Baskerville Old Face" pitchFamily="18" charset="0"/>
              </a:rPr>
              <a:t>On some incontinent patients.</a:t>
            </a:r>
          </a:p>
          <a:p>
            <a:pPr marL="342900" indent="-342900">
              <a:lnSpc>
                <a:spcPct val="150000"/>
              </a:lnSpc>
              <a:buFont typeface="Wingdings" pitchFamily="2" charset="2"/>
              <a:buChar char="Ø"/>
            </a:pPr>
            <a:r>
              <a:rPr lang="en-US" sz="2800" dirty="0">
                <a:latin typeface="Baskerville Old Face" pitchFamily="18" charset="0"/>
              </a:rPr>
              <a:t>On patients whose prostate is enlarged to the point that urine flow from the bladder is cut off. The catheter is kept in until the problem is resolved.</a:t>
            </a:r>
          </a:p>
          <a:p>
            <a:pPr marL="342900" indent="-342900">
              <a:lnSpc>
                <a:spcPct val="150000"/>
              </a:lnSpc>
              <a:buFont typeface="Wingdings" pitchFamily="2" charset="2"/>
              <a:buChar char="Ø"/>
            </a:pPr>
            <a:r>
              <a:rPr lang="en-US" sz="2800" dirty="0">
                <a:latin typeface="Baskerville Old Face" pitchFamily="18" charset="0"/>
              </a:rPr>
              <a:t>On patients with acute urinary retention.</a:t>
            </a:r>
          </a:p>
          <a:p>
            <a:pPr>
              <a:lnSpc>
                <a:spcPct val="150000"/>
              </a:lnSpc>
            </a:pPr>
            <a:endParaRPr lang="en-US" sz="28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656492" y="410307"/>
            <a:ext cx="11162975" cy="5262979"/>
          </a:xfrm>
          <a:prstGeom prst="rect">
            <a:avLst/>
          </a:prstGeom>
        </p:spPr>
        <p:txBody>
          <a:bodyPr wrap="square">
            <a:spAutoFit/>
          </a:bodyPr>
          <a:lstStyle/>
          <a:p>
            <a:pPr marL="342900" indent="-342900">
              <a:lnSpc>
                <a:spcPct val="150000"/>
              </a:lnSpc>
              <a:buFont typeface="Wingdings" pitchFamily="2" charset="2"/>
              <a:buChar char="Ø"/>
            </a:pPr>
            <a:r>
              <a:rPr lang="en-US" sz="2800" dirty="0">
                <a:latin typeface="Baskerville Old Face" pitchFamily="18" charset="0"/>
              </a:rPr>
              <a:t>On patients who are unable due to paralysis or physical injury to use either standard toilet facilities or urinals.</a:t>
            </a:r>
          </a:p>
          <a:p>
            <a:pPr marL="342900" indent="-342900">
              <a:lnSpc>
                <a:spcPct val="150000"/>
              </a:lnSpc>
              <a:buFont typeface="Wingdings" pitchFamily="2" charset="2"/>
              <a:buChar char="Ø"/>
            </a:pPr>
            <a:r>
              <a:rPr lang="en-US" sz="2800" dirty="0">
                <a:latin typeface="Baskerville Old Face" pitchFamily="18" charset="0"/>
              </a:rPr>
              <a:t>Following urethral surgeries.</a:t>
            </a:r>
          </a:p>
          <a:p>
            <a:pPr marL="342900" indent="-342900">
              <a:lnSpc>
                <a:spcPct val="150000"/>
              </a:lnSpc>
              <a:buFont typeface="Wingdings" pitchFamily="2" charset="2"/>
              <a:buChar char="Ø"/>
            </a:pPr>
            <a:r>
              <a:rPr lang="en-US" sz="2800" dirty="0">
                <a:latin typeface="Baskerville Old Face" pitchFamily="18" charset="0"/>
              </a:rPr>
              <a:t>Following ureterectomy.</a:t>
            </a:r>
          </a:p>
          <a:p>
            <a:pPr marL="342900" indent="-342900">
              <a:lnSpc>
                <a:spcPct val="150000"/>
              </a:lnSpc>
              <a:buFont typeface="Wingdings" pitchFamily="2" charset="2"/>
              <a:buChar char="Ø"/>
            </a:pPr>
            <a:r>
              <a:rPr lang="en-US" sz="2800" dirty="0">
                <a:latin typeface="Baskerville Old Face" pitchFamily="18" charset="0"/>
              </a:rPr>
              <a:t>On patients with kidney disease whose urine output must be constantly and accurately measured.</a:t>
            </a:r>
          </a:p>
          <a:p>
            <a:pPr marL="342900" indent="-342900">
              <a:lnSpc>
                <a:spcPct val="150000"/>
              </a:lnSpc>
              <a:buFont typeface="Wingdings" pitchFamily="2" charset="2"/>
              <a:buChar char="Ø"/>
            </a:pPr>
            <a:r>
              <a:rPr lang="en-US" sz="2800" dirty="0">
                <a:latin typeface="Baskerville Old Face" pitchFamily="18" charset="0"/>
              </a:rPr>
              <a:t>Before and after cesarean sections.</a:t>
            </a:r>
          </a:p>
          <a:p>
            <a:pPr marL="342900" indent="-342900">
              <a:lnSpc>
                <a:spcPct val="150000"/>
              </a:lnSpc>
              <a:buFont typeface="Wingdings" pitchFamily="2" charset="2"/>
              <a:buChar char="Ø"/>
            </a:pPr>
            <a:r>
              <a:rPr lang="en-US" sz="2800" dirty="0">
                <a:latin typeface="Baskerville Old Face" pitchFamily="18" charset="0"/>
              </a:rPr>
              <a:t>On patients who had genital injury.</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xmlns=""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xmlns=""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xmlns=""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5" name="Rectangle 4"/>
          <p:cNvSpPr/>
          <p:nvPr/>
        </p:nvSpPr>
        <p:spPr>
          <a:xfrm>
            <a:off x="815566" y="582129"/>
            <a:ext cx="10493134" cy="4616648"/>
          </a:xfrm>
          <a:prstGeom prst="rect">
            <a:avLst/>
          </a:prstGeom>
        </p:spPr>
        <p:txBody>
          <a:bodyPr wrap="square">
            <a:spAutoFit/>
          </a:bodyPr>
          <a:lstStyle/>
          <a:p>
            <a:pPr marL="342900" indent="-342900">
              <a:lnSpc>
                <a:spcPct val="150000"/>
              </a:lnSpc>
              <a:buFont typeface="Wingdings" pitchFamily="2" charset="2"/>
              <a:buChar char="Ø"/>
            </a:pPr>
            <a:r>
              <a:rPr lang="en-US" sz="2800" b="1" dirty="0">
                <a:solidFill>
                  <a:srgbClr val="0070C0"/>
                </a:solidFill>
                <a:latin typeface="Baskerville Old Face" pitchFamily="18" charset="0"/>
              </a:rPr>
              <a:t>Cervical</a:t>
            </a:r>
          </a:p>
          <a:p>
            <a:pPr>
              <a:lnSpc>
                <a:spcPct val="150000"/>
              </a:lnSpc>
            </a:pPr>
            <a:r>
              <a:rPr lang="en-US" sz="2800" dirty="0" smtClean="0">
                <a:latin typeface="Baskerville Old Face" pitchFamily="18" charset="0"/>
              </a:rPr>
              <a:t> A </a:t>
            </a:r>
            <a:r>
              <a:rPr lang="en-US" sz="2800" dirty="0">
                <a:latin typeface="Baskerville Old Face" pitchFamily="18" charset="0"/>
              </a:rPr>
              <a:t>Foley catheter can also be used to ripen </a:t>
            </a:r>
            <a:r>
              <a:rPr lang="en-US" sz="2800" dirty="0" smtClean="0">
                <a:latin typeface="Baskerville Old Face" pitchFamily="18" charset="0"/>
              </a:rPr>
              <a:t>the cervix </a:t>
            </a:r>
            <a:r>
              <a:rPr lang="en-US" sz="2800" dirty="0">
                <a:latin typeface="Baskerville Old Face" pitchFamily="18" charset="0"/>
              </a:rPr>
              <a:t>during induction of labor.</a:t>
            </a:r>
          </a:p>
          <a:p>
            <a:pPr marL="457200" indent="-457200">
              <a:lnSpc>
                <a:spcPct val="150000"/>
              </a:lnSpc>
              <a:buFont typeface="+mj-lt"/>
              <a:buAutoNum type="arabicPeriod"/>
            </a:pPr>
            <a:endParaRPr lang="en-US" sz="2800" dirty="0">
              <a:latin typeface="Baskerville Old Face" pitchFamily="18" charset="0"/>
            </a:endParaRPr>
          </a:p>
          <a:p>
            <a:pPr marL="342900" indent="-342900">
              <a:lnSpc>
                <a:spcPct val="150000"/>
              </a:lnSpc>
              <a:buFont typeface="Wingdings" pitchFamily="2" charset="2"/>
              <a:buChar char="Ø"/>
            </a:pPr>
            <a:r>
              <a:rPr lang="en-US" sz="2800" b="1" dirty="0">
                <a:solidFill>
                  <a:srgbClr val="0070C0"/>
                </a:solidFill>
                <a:latin typeface="Baskerville Old Face" pitchFamily="18" charset="0"/>
              </a:rPr>
              <a:t>Other</a:t>
            </a:r>
          </a:p>
          <a:p>
            <a:pPr>
              <a:lnSpc>
                <a:spcPct val="150000"/>
              </a:lnSpc>
            </a:pPr>
            <a:r>
              <a:rPr lang="en-US" sz="2800" dirty="0">
                <a:latin typeface="Baskerville Old Face" pitchFamily="18" charset="0"/>
              </a:rPr>
              <a:t>They are also used in cases of severe epistaxis(nosebleed), to block blood from freely flowing down the nasal passage into the mouth.</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11689</TotalTime>
  <Words>1301</Words>
  <Application>Microsoft Office PowerPoint</Application>
  <PresentationFormat>Custom</PresentationFormat>
  <Paragraphs>132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Maher</cp:lastModifiedBy>
  <cp:revision>487</cp:revision>
  <cp:lastPrinted>2020-10-04T08:00:53Z</cp:lastPrinted>
  <dcterms:created xsi:type="dcterms:W3CDTF">2019-08-09T19:43:06Z</dcterms:created>
  <dcterms:modified xsi:type="dcterms:W3CDTF">2021-06-07T19:45:41Z</dcterms:modified>
</cp:coreProperties>
</file>